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35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40" r:id="rId26"/>
    <p:sldId id="341" r:id="rId27"/>
    <p:sldId id="280" r:id="rId28"/>
    <p:sldId id="342" r:id="rId29"/>
    <p:sldId id="281" r:id="rId30"/>
    <p:sldId id="283" r:id="rId31"/>
    <p:sldId id="284" r:id="rId32"/>
    <p:sldId id="285" r:id="rId33"/>
    <p:sldId id="356" r:id="rId34"/>
    <p:sldId id="287" r:id="rId35"/>
    <p:sldId id="288" r:id="rId36"/>
    <p:sldId id="292" r:id="rId37"/>
    <p:sldId id="294" r:id="rId38"/>
    <p:sldId id="296" r:id="rId39"/>
    <p:sldId id="298" r:id="rId40"/>
    <p:sldId id="299" r:id="rId41"/>
    <p:sldId id="300" r:id="rId42"/>
    <p:sldId id="301" r:id="rId43"/>
    <p:sldId id="302" r:id="rId44"/>
    <p:sldId id="315" r:id="rId45"/>
    <p:sldId id="303" r:id="rId46"/>
    <p:sldId id="305" r:id="rId47"/>
    <p:sldId id="306" r:id="rId48"/>
    <p:sldId id="307" r:id="rId49"/>
    <p:sldId id="343" r:id="rId50"/>
    <p:sldId id="347" r:id="rId51"/>
    <p:sldId id="353" r:id="rId52"/>
    <p:sldId id="354" r:id="rId53"/>
    <p:sldId id="355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45" r:id="rId62"/>
    <p:sldId id="346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48" r:id="rId75"/>
    <p:sldId id="332" r:id="rId76"/>
    <p:sldId id="349" r:id="rId77"/>
    <p:sldId id="333" r:id="rId78"/>
    <p:sldId id="334" r:id="rId79"/>
    <p:sldId id="335" r:id="rId80"/>
    <p:sldId id="336" r:id="rId81"/>
    <p:sldId id="337" r:id="rId82"/>
    <p:sldId id="350" r:id="rId83"/>
    <p:sldId id="338" r:id="rId84"/>
    <p:sldId id="339" r:id="rId85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6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B4DCEA0-6D50-4977-95BB-D6448409ECF1}" type="slidenum">
              <a:t>‹#›</a:t>
            </a:fld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5229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4A977FB5-BCD8-4FB1-B2F1-3E8F09EAD9FD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57569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Arial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17CC04-F679-4863-9D44-3E2AE9E1C054}" type="slidenum">
              <a:t>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712990-1635-4737-8ED0-DE384DAE23CD}" type="slidenum">
              <a:t>10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9E2748E-038E-43B4-BAA2-20DB6D129F0D}" type="slidenum">
              <a:t>10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98DD080-4C2E-414C-9562-AE8F3A110041}" type="slidenum">
              <a:t>11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334C3C8-3947-4FF2-B161-D0E9E166E7DF}" type="slidenum">
              <a:t>11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6B66DCF-87C5-42E9-9A4E-F65A3D16A9F7}" type="slidenum">
              <a:t>12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D79C093-51D9-4A06-A596-6DFEEF349030}" type="slidenum">
              <a:t>12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FF44BCA-CE17-4D23-8837-F753CF4B28B1}" type="slidenum">
              <a:t>13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A1EBE3-075D-4557-A0B9-2E18C0FBD523}" type="slidenum">
              <a:t>13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502A3F2-0291-4A72-A338-3A5E68FFBC86}" type="slidenum">
              <a:t>14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2B42135-8637-46AD-A8CA-573C98252842}" type="slidenum">
              <a:t>14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2BC67B2-8727-4867-BB89-63630F45BE79}" type="slidenum">
              <a:t>15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055092-FD42-4941-9ED7-61914811677B}" type="slidenum">
              <a:t>15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02D47B9-21F8-4147-A801-4821557374F9}" type="slidenum">
              <a:t>16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F2B9E72-8DFC-40A5-A29B-F66700711249}" type="slidenum">
              <a:t>16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041D133-4EFB-42A5-B071-8A49F168A74E}" type="slidenum">
              <a:t>17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0E5BD36-6AC3-4029-8A83-4C8D13AF5D91}" type="slidenum">
              <a:t>18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888F655-1158-45ED-B901-155811D4D085}" type="slidenum">
              <a:t>19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DB0F6FE-2712-412F-8DF1-85C8EE65EEF9}" type="slidenum">
              <a:t>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4D1E6B1-EDC4-4B9F-B056-D92D26A02C4D}" type="slidenum">
              <a:t>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pPr lvl="0"/>
            <a:r>
              <a:rPr lang="en-US">
                <a:cs typeface="Tahoma" pitchFamily="2"/>
              </a:rPr>
              <a:t>Greetings/additional statements - Title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4A81673-0906-4F60-AA0D-87126940FE58}" type="slidenum">
              <a:t>20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3C51696-8666-41B4-831F-F7D6F30A01AC}" type="slidenum">
              <a:t>21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4FD393-6E5A-421C-B35F-6C4D4A0EC661}" type="slidenum">
              <a:t>22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127589-02A0-4A2E-80D7-BCC3840C3922}" type="slidenum">
              <a:t>23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5B91F83-2940-407D-BF0B-58224FAA9D04}" type="slidenum">
              <a:t>24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8E6748-181A-402F-8587-B1AF3A5DC766}" type="slidenum">
              <a:t>27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DE453A-1C77-4D46-973E-B45F7E5056DC}" type="slidenum">
              <a:t>29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21F513D-1745-4D2C-BB81-6AA8706DA77D}" type="slidenum">
              <a:t>30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61DAC4-9EFD-43DD-9724-BA6588370DFD}" type="slidenum">
              <a:t>30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89ABC75-037B-4258-9948-5E2FEB3DBAD5}" type="slidenum">
              <a:t>31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Kaiteur Falls, Guyana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8676EB-125A-4D57-9F93-756A992F2DA1}" type="slidenum">
              <a:t>31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B2A125C-0752-4A16-AF4D-64C9AA706D6E}" type="slidenum">
              <a:t>32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Kaiteur Falls, Guyana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EEE1D4A-2C06-4B51-8722-E4583685BE65}" type="slidenum">
              <a:t>32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52EED1C-39F4-475B-8DEF-888D98879D94}" type="slidenum">
              <a:t>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(Innate location) In Washington, DC (national capital) in Dupont Circle district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CA2758-98F6-4372-A80A-60B1300DE515}" type="slidenum">
              <a:t>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BC2E9E5-DC29-4D16-9B89-A79E00072ED0}" type="slidenum">
              <a:t>34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Before going further – 1) explain what labels are and 2) what is that difference between placeholder and labels (and why that is important)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142B92-6035-458D-8E7B-4B59CB89624B}" type="slidenum">
              <a:t>34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37D7741-7A42-4611-AD0C-7935B3685C57}" type="slidenum">
              <a:t>35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Diversion – side note about good writing for labels (copywriting)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C0C1921-6A32-4F46-9C41-1F80D005AFA4}" type="slidenum">
              <a:t>35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AD6A643-79AB-45A7-8BB4-4775B8D6FED7}" type="slidenum">
              <a:t>36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Diversion – side note about good writing for labels (copywriting)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4E9398C-9278-4CE4-83EE-A3C2BDED4665}" type="slidenum">
              <a:t>36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E06C620-179D-4D8D-A653-432E293FF7E1}" type="slidenum">
              <a:t>37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Brief overview of history/explanation. Go further if needed – refer to W3C.</a:t>
            </a:r>
          </a:p>
          <a:p>
            <a:pPr lvl="0"/>
            <a:r>
              <a:rPr lang="en-US">
                <a:cs typeface="Tahoma" pitchFamily="2"/>
              </a:rPr>
              <a:t>Need list of resources for audience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43CBFD6-B15F-422D-BAC0-22E8B2BFA26F}" type="slidenum">
              <a:t>37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76B4D95-0F78-4119-8257-F91055D11402}" type="slidenum">
              <a:t>38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CE21744-B35C-4940-BF37-18A99BB32C8F}" type="slidenum">
              <a:t>39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360E85B-128C-4BA2-95E1-BF5F7A8577EA}" type="slidenum">
              <a:t>40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E0240E2-454A-4866-BB07-1D715A2117C2}" type="slidenum">
              <a:t>41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87CADAE-15E0-43A3-B663-9202E94A8D53}" type="slidenum">
              <a:t>42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964F6C3-3669-42BC-A7FC-646BE35FF7C6}" type="slidenum">
              <a:t>43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9ED8CE8-CB03-4AFB-B3DB-E42E8AE84A54}" type="slidenum">
              <a:t>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A1DC27D-E4FB-430E-ABEB-99E3DDC33899}" type="slidenum">
              <a:t>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10</a:t>
            </a:r>
            <a:r>
              <a:rPr lang="en-US" baseline="30000">
                <a:cs typeface="Tahoma" pitchFamily="2"/>
              </a:rPr>
              <a:t>th</a:t>
            </a:r>
            <a:r>
              <a:rPr lang="en-US">
                <a:cs typeface="Tahoma" pitchFamily="2"/>
              </a:rPr>
              <a:t> Anniversary in April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11AA6F5-8A54-4B09-95A9-240CBBE7E263}" type="slidenum">
              <a:t>44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6340C3-57D8-4DC0-8EB6-265DB4786FAF}" type="slidenum">
              <a:t>45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Differences of form UI’s among browsers/platforms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24AD16-F3AC-4429-90B9-B53E5938E27A}" type="slidenum">
              <a:t>45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4DC5D4-39BD-45BA-9C4B-5D71D90A28B9}" type="slidenum">
              <a:t>46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Another example – Date input (different look/functionality/UI) – Desktop</a:t>
            </a:r>
          </a:p>
          <a:p>
            <a:pPr lvl="0"/>
            <a:r>
              <a:rPr lang="en-US">
                <a:cs typeface="Tahoma" pitchFamily="2"/>
              </a:rPr>
              <a:t>Go to nativeformelements.com for brief demo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38C5FC8-7E25-477C-901C-F35F0BD43789}" type="slidenum">
              <a:t>46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1410FF3-67ED-4BFE-BDFE-98C52EED51EC}" type="slidenum">
              <a:t>47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Another example – Date input (different look/functionality/UI) - Mobile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A0E971-FFF7-4EB8-8E81-7A2B65F92AFA}" type="slidenum">
              <a:t>47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CDA4402-672A-4A16-8132-C8C9B9EB2218}" type="slidenum">
              <a:t>48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Explanation</a:t>
            </a:r>
          </a:p>
          <a:p>
            <a:pPr lvl="0"/>
            <a:r>
              <a:rPr lang="en-US">
                <a:cs typeface="Tahoma" pitchFamily="2"/>
              </a:rPr>
              <a:t>GEICO Story (2008-09)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8499956-CC29-4B03-9DE8-EEB478EECA03}" type="slidenum">
              <a:t>48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15075C5-DEDB-460B-B7A7-B325B557977A}" type="slidenum">
              <a:t>54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 – travel insurance for under 30 crowd/Cover-More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8E2ECC7-291B-491B-99D1-DE15B098A977}" type="slidenum">
              <a:t>54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D4E275C-C672-4CE1-8F15-F5932F47D8EA}" type="slidenum">
              <a:t>55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C8C232-3B0B-41D7-8855-E4E506B41164}" type="slidenum">
              <a:t>55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 (Choice #1)</a:t>
            </a:r>
          </a:p>
          <a:p>
            <a:pPr lvl="0"/>
            <a:r>
              <a:rPr lang="en-US">
                <a:cs typeface="Tahoma" pitchFamily="2"/>
              </a:rPr>
              <a:t>Form with four set of radio buttons – no submit</a:t>
            </a:r>
          </a:p>
          <a:p>
            <a:pPr lvl="0"/>
            <a:r>
              <a:rPr lang="en-US">
                <a:cs typeface="Tahoma" pitchFamily="2"/>
              </a:rPr>
              <a:t>(demo form)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r>
              <a:rPr lang="en-US">
                <a:cs typeface="Tahoma" pitchFamily="2"/>
              </a:rPr>
              <a:t>Go to youGo site for demo - http://yougotravelinsurance.com.au/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46F937-B06E-430D-AA9B-8E108E867CC5}" type="slidenum">
              <a:t>56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F25CA4F-9474-4194-BB5B-AFC3CB8E0C5C}" type="slidenum">
              <a:t>56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4405607-803C-4711-BD54-F9D8037BEBC2}" type="slidenum">
              <a:t>57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2C1A2FE-E479-4E22-941B-D96024F1DCF1}" type="slidenum">
              <a:t>57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B4F2D01-6501-4672-9CAE-5B0FE0FFC80B}" type="slidenum">
              <a:t>58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EAAED22-F11D-4E70-A7A4-7A7CF2744104}" type="slidenum">
              <a:t>58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0DD3C31-5F5C-43EF-8D38-7C183ABE6627}" type="slidenum">
              <a:t>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82E8936-C9CD-45C4-88AE-476F45817D78}" type="slidenum">
              <a:t>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Travel Insurance</a:t>
            </a:r>
          </a:p>
          <a:p>
            <a:pPr lvl="0"/>
            <a:r>
              <a:rPr lang="en-US">
                <a:cs typeface="Tahoma" pitchFamily="2"/>
              </a:rPr>
              <a:t>What is travel insurance? (Ask audience)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09B7057-8F82-41A0-81C9-16BF2E2F2C78}" type="slidenum">
              <a:t>59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5B94977-C75B-4752-B1DD-9C56B24F9D7F}" type="slidenum">
              <a:t>59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E32ED82-80CB-4BA1-894F-DC5E58735BD9}" type="slidenum">
              <a:t>60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4A026FC-F759-48E6-AB07-F0AC6B7A6A41}" type="slidenum">
              <a:t>60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EEAFF31-1BF2-452E-8AE2-45CDE2299EA1}" type="slidenum">
              <a:t>63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Solved problem with two prong/server page approach – one desktop/one mobile. Which is an viable option (see McGrane/adaptive solutions). But at the time, it had hiccups (serving wrong page, etc.). Not a mess but not an ideal (responsive) solution.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EBC728D-CC41-41B8-B897-8A2F6B8ADFEB}" type="slidenum">
              <a:t>63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EDB2152-DEBD-4805-9271-CD3FA07E0D33}" type="slidenum">
              <a:t>64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If I had a chance, what would I do…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r>
              <a:rPr lang="en-US">
                <a:cs typeface="Tahoma" pitchFamily="2"/>
              </a:rPr>
              <a:t>So I wrote some notes…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7A73A57-C5CE-46E2-A581-2AE60BE4FE81}" type="slidenum">
              <a:t>64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34D7211-CAD0-4BC8-BF6D-189C4478069D}" type="slidenum">
              <a:t>65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First thing, change the codebase (responsive/reduced JS/a11y?)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Allowed for direct data input (no JS)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Single code base (responsive)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A11y???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7DC847-3D5B-4C4B-BC0D-60C728B844C8}" type="slidenum">
              <a:t>65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F76ACC2-1A9A-47A3-AF67-3E74A8EB53B9}" type="slidenum">
              <a:t>66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Going back to the base – information language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C3C0FC2-7EA4-4A3A-BA21-8DE1A5B2C554}" type="slidenum">
              <a:t>66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980AB57-5978-4F47-BDA0-322979E55D68}" type="slidenum">
              <a:t>67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808AEAC-B79C-40B4-AFEB-0808D28C7DFC}" type="slidenum">
              <a:t>68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02CD51D-BED4-4A29-A0DA-24B92356C3DB}" type="slidenum">
              <a:t>69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42D796D-E3FA-4B58-A757-DEB16C9E5EE3}" type="slidenum">
              <a:t>70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AF735FC-0743-4AFC-8092-D0DB5F381686}" type="slidenum">
              <a:t>70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65B3E85-3079-4E33-B829-ADA93CD27C4E}" type="slidenum">
              <a:t>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588F7CB-1B2E-4379-A449-DB23C251BCBC}" type="slidenum">
              <a:t>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6968592-3647-44B8-8597-B81AE72219FA}" type="slidenum">
              <a:t>71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0C607B-7F53-4ADD-B19F-799F737D05BB}" type="slidenum">
              <a:t>72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 JS in data entry – used for display/toggle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C923F84-F2EE-49FA-8BA0-F9F816373717}" type="slidenum">
              <a:t>72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A015461-8895-49BD-8820-9523911701FF}" type="slidenum">
              <a:t>73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C337FBC-719C-49E5-872D-D61D8E79B425}" type="slidenum">
              <a:t>73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2DE456-A9EC-4BD0-99B6-6476BB68B946}" type="slidenum">
              <a:t>74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A2FA3A9-EC12-44F0-A1C8-048DD0D7B2CE}" type="slidenum">
              <a:t>74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402E05-C599-451B-93D6-ED363D3C7624}" type="slidenum">
              <a:t>75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CAC1E50-A81E-475D-9ECF-954C902FE01E}" type="slidenum">
              <a:t>75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D6E79CF-57BB-4D1B-888F-B8AAAC8B5A58}" type="slidenum">
              <a:t>76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9AF7750-B2C8-4B67-808C-B63EA85996A4}" type="slidenum">
              <a:t>76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EBD3EC7-2F0E-477A-8709-D93E0AA911E2}" type="slidenum">
              <a:t>77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84ABCE5-6F40-4211-8967-E910B44AFF56}" type="slidenum">
              <a:t>77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5805B8-5093-4120-8750-23734BA31E1F}" type="slidenum">
              <a:t>78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Note – hard to do due to bugs. Adjacent bug in both iOS (“+” didn’t work) and Android (needed fix). Thankfully, fixed in more recent versions.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057AA9-4893-4703-964D-55F54D57C485}" type="slidenum">
              <a:t>78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EB9197D-4B36-4D1D-9E58-B2853C17F46D}" type="slidenum">
              <a:t>79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I found out during QA testing and was able to remove or work around some of the barriers.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6906061-A149-4D4D-8C50-D8CA6D8ED8CE}" type="slidenum">
              <a:t>79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C4695F-2EB2-4DA2-A084-796990EADD21}" type="slidenum">
              <a:t>80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 excuse for not testing – getting problems out of the way. For the initial work, even had to test for Android 2.3…But the way, a moment of silence….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AEE99AD-B91E-4215-9C33-A9DF751B8FC0}" type="slidenum">
              <a:t>80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8E44D77-27A3-4018-9272-E54375267290}" type="slidenum">
              <a:t>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297438-5DC1-4B21-B1C4-708C5E4D27F3}" type="slidenum">
              <a:t>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6647735-EB55-40D8-918A-E39146875ACA}" type="slidenum">
              <a:t>81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E4B416E-745F-4239-B7AF-DD99A2A4A22F}" type="slidenum">
              <a:t>83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440D3D-B969-4143-83A0-41CCCD3BAD6D}" type="slidenum">
              <a:t>84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BC6D22-911A-4840-93AB-17C618CCE518}" type="slidenum">
              <a:t>84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D8F726-6DD0-4C16-8D85-68DC9F05446F}" type="slidenum">
              <a:t>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511291-A866-48C8-8222-E3E0A9B7332A}" type="slidenum">
              <a:t>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334B4F9-82C0-4880-96BC-DC1960BBEB19}" type="slidenum">
              <a:t>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A45C2-FD74-4E29-9434-BD25EA5E9403}" type="slidenum">
              <a:t>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260363" y="1236597"/>
            <a:ext cx="7559637" cy="2631963"/>
          </a:xfrm>
        </p:spPr>
        <p:txBody>
          <a:bodyPr anchor="b"/>
          <a:lstStyle>
            <a:lvl1pPr>
              <a:defRPr sz="60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260363" y="3970443"/>
            <a:ext cx="7559637" cy="1825563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7A40763-F858-48CF-80C6-834B85A1A411}" type="slidenum">
              <a:t>‹#›</a:t>
            </a:fld>
            <a:endParaRPr lang="-"/>
          </a:p>
        </p:txBody>
      </p:sp>
      <p:sp>
        <p:nvSpPr>
          <p:cNvPr id="7" name="Text Placeholder 6"/>
          <p:cNvSpPr txBox="1">
            <a:spLocks noGrp="1"/>
          </p:cNvSpPr>
          <p:nvPr>
            <p:ph type="body" idx="4294967295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26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283FB4-FE81-4F8D-8138-0B3410D19162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426926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308716" y="301678"/>
            <a:ext cx="2266916" cy="6456240"/>
          </a:xfrm>
        </p:spPr>
        <p:txBody>
          <a:bodyPr vert="eaVert"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503276" y="301678"/>
            <a:ext cx="6653156" cy="645624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F4CF86E-0D52-4076-AC03-0680A02A322B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985091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998" y="1769043"/>
            <a:ext cx="9071643" cy="4989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D0DD04-62C8-439A-8675-E9B671BCF1AA}" type="slidenum">
              <a:t>‹#›</a:t>
            </a:fld>
            <a:endParaRPr lang="-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5262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87235" y="1884240"/>
            <a:ext cx="8694718" cy="3144959"/>
          </a:xfrm>
        </p:spPr>
        <p:txBody>
          <a:bodyPr anchor="b"/>
          <a:lstStyle>
            <a:lvl1pPr>
              <a:defRPr sz="60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87235" y="5059439"/>
            <a:ext cx="8694718" cy="1652759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F85A01-C6C5-4621-8B3E-15F52C8CEEA7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45722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276" y="1768321"/>
            <a:ext cx="4459318" cy="4989597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5114879" y="1768321"/>
            <a:ext cx="4460763" cy="4989597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223F33-38E9-4994-9331-BF061A22522C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255326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403195"/>
            <a:ext cx="8694718" cy="1460516"/>
          </a:xfrm>
        </p:spPr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93718" y="1852556"/>
            <a:ext cx="4265639" cy="907916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693718" y="2760838"/>
            <a:ext cx="4265639" cy="4062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103723" y="1852556"/>
            <a:ext cx="4284722" cy="907916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title" idx="4294967295"/>
          </p:nvPr>
        </p:nvSpPr>
        <p:spPr>
          <a:xfrm>
            <a:off x="5103723" y="2760838"/>
            <a:ext cx="4284722" cy="4062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34343F-4382-462A-BEC5-AC31DEF8BF5B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4252514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F981EB-B771-4852-A3B8-A460D7ED0D42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417650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91F77B-BF52-494A-A793-47CA95DD19E4}" type="slidenum">
              <a:t>‹#›</a:t>
            </a:fld>
            <a:endParaRPr lang="-"/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503998" y="301322"/>
            <a:ext cx="9072000" cy="1261798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826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503276"/>
            <a:ext cx="3251158" cy="1765441"/>
          </a:xfrm>
        </p:spPr>
        <p:txBody>
          <a:bodyPr anchor="b"/>
          <a:lstStyle>
            <a:lvl1pPr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58" y="1088995"/>
            <a:ext cx="5102278" cy="5372282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8" y="2268361"/>
            <a:ext cx="3251158" cy="42004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173BCF-B774-4AE6-A285-BE75FCC213AC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907574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503276"/>
            <a:ext cx="3251158" cy="1765441"/>
          </a:xfrm>
        </p:spPr>
        <p:txBody>
          <a:bodyPr anchor="b"/>
          <a:lstStyle>
            <a:lvl1pPr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58" y="1088995"/>
            <a:ext cx="5102278" cy="5372282"/>
          </a:xfrm>
        </p:spPr>
        <p:txBody>
          <a:bodyPr anchor="t"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8" y="2268361"/>
            <a:ext cx="3251158" cy="42004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5692FD-ADC1-4C26-A216-226D49F865CA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54351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8" y="301322"/>
            <a:ext cx="9071643" cy="1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9071643" cy="498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734796C2-3F0D-4600-B26D-BEA757E9C62E}" type="slidenum">
              <a:t>‹#›</a:t>
            </a:fld>
            <a:endParaRPr lang="-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Lucida Sans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Tahoma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nativeformelements.com/" TargetMode="Externa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TML" TargetMode="External"/><Relationship Id="rId3" Type="http://schemas.openxmlformats.org/officeDocument/2006/relationships/hyperlink" Target="https://en.wikipedia.org/wiki/World_Wide_Web_Consortium" TargetMode="External"/><Relationship Id="rId7" Type="http://schemas.openxmlformats.org/officeDocument/2006/relationships/hyperlink" Target="https://en.wikipedia.org/wiki/Ajax_(programming)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lements_of_graphical_user_interfaces" TargetMode="External"/><Relationship Id="rId5" Type="http://schemas.openxmlformats.org/officeDocument/2006/relationships/hyperlink" Target="https://en.wikipedia.org/wiki/Dynamic_content" TargetMode="External"/><Relationship Id="rId10" Type="http://schemas.openxmlformats.org/officeDocument/2006/relationships/hyperlink" Target="https://en.wikipedia.org/wiki/WAI-ARIA" TargetMode="External"/><Relationship Id="rId4" Type="http://schemas.openxmlformats.org/officeDocument/2006/relationships/hyperlink" Target="https://en.wikipedia.org/wiki/Accessibility" TargetMode="External"/><Relationship Id="rId9" Type="http://schemas.openxmlformats.org/officeDocument/2006/relationships/hyperlink" Target="https://en.wikipedia.org/wiki/JavaScript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3836" y="0"/>
            <a:ext cx="13971309" cy="7559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459" y="5893609"/>
            <a:ext cx="6574984" cy="170497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33717" y="819723"/>
            <a:ext cx="7458120" cy="61282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01" y="1449717"/>
            <a:ext cx="10079641" cy="46436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21796" y="-8284"/>
            <a:ext cx="5039642" cy="75596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63" y="1785960"/>
            <a:ext cx="6523923" cy="35874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476" y="1428119"/>
            <a:ext cx="1117442" cy="3365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681" y="1428119"/>
            <a:ext cx="815763" cy="3517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736" y="1428119"/>
            <a:ext cx="550313" cy="4335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800"/>
            <a:ext cx="10058400" cy="69649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3405957" y="7227719"/>
            <a:ext cx="3209041" cy="246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Photo – Space Lab, Vancouver, Canada (Clint Moroz)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5" y="109078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002" y="109078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844" y="97200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5"/>
          <p:cNvSpPr txBox="1"/>
          <p:nvPr/>
        </p:nvSpPr>
        <p:spPr>
          <a:xfrm>
            <a:off x="5361118" y="7122599"/>
            <a:ext cx="4638961" cy="3999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From Native form elements (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  <a:hlinkClick r:id="rId6"/>
              </a:rPr>
              <a:t>http://nativeformelements.com/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) - </a:t>
            </a:r>
            <a:r>
              <a:rPr lang="en-US" sz="10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Joshua Jenkins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Microsoft YaHei" pitchFamily="2"/>
              <a:cs typeface="Arial" pitchFamily="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52316" cy="75596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/>
          <p:cNvSpPr txBox="1"/>
          <p:nvPr/>
        </p:nvSpPr>
        <p:spPr>
          <a:xfrm>
            <a:off x="6154195" y="2095914"/>
            <a:ext cx="3791157" cy="5846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input type=“number”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683"/>
            <a:ext cx="10081077" cy="66661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538" y="1841903"/>
            <a:ext cx="4495803" cy="11715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4"/>
          <p:cNvSpPr txBox="1"/>
          <p:nvPr/>
        </p:nvSpPr>
        <p:spPr>
          <a:xfrm>
            <a:off x="3122639" y="7052401"/>
            <a:ext cx="4309201" cy="2768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More Information: https://en.wikipedia.org/wiki/Kaieteur_Falls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96" y="5045403"/>
            <a:ext cx="1720443" cy="17204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Stratum2 Bold" pitchFamily="50"/>
              </a:rPr>
              <a:t>WAI-ARIA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03998" y="1769043"/>
            <a:ext cx="9071643" cy="498924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sz="2400" b="1">
                <a:latin typeface="Stratum2 Bold" pitchFamily="50"/>
              </a:rPr>
              <a:t>WAI-ARIA</a:t>
            </a:r>
            <a:r>
              <a:rPr lang="en-US" sz="2400">
                <a:latin typeface="Stratum2 Bold" pitchFamily="50"/>
              </a:rPr>
              <a:t> (</a:t>
            </a:r>
            <a:r>
              <a:rPr lang="en-US" sz="2400" i="1">
                <a:latin typeface="Stratum2 Bold" pitchFamily="50"/>
              </a:rPr>
              <a:t>Web Accessibility Initiative – Accessible Rich Internet Applications</a:t>
            </a:r>
            <a:r>
              <a:rPr lang="en-US" sz="2400">
                <a:latin typeface="Stratum2 Bold" pitchFamily="50"/>
              </a:rPr>
              <a:t>) is a technical specification published by the </a:t>
            </a:r>
            <a:r>
              <a:rPr lang="en-US" sz="2400">
                <a:latin typeface="Stratum2 Bold" pitchFamily="50"/>
                <a:hlinkClick r:id="rId3"/>
              </a:rPr>
              <a:t>World Wide Web Consortium</a:t>
            </a:r>
            <a:r>
              <a:rPr lang="en-US" sz="2400">
                <a:latin typeface="Stratum2 Bold" pitchFamily="50"/>
              </a:rPr>
              <a:t> (W3C) that specifies how to increase the </a:t>
            </a:r>
            <a:r>
              <a:rPr lang="en-US" sz="2400">
                <a:latin typeface="Stratum2 Bold" pitchFamily="50"/>
                <a:hlinkClick r:id="rId4"/>
              </a:rPr>
              <a:t>accessibility</a:t>
            </a:r>
            <a:r>
              <a:rPr lang="en-US" sz="2400">
                <a:latin typeface="Stratum2 Bold" pitchFamily="50"/>
              </a:rPr>
              <a:t> of web pages, in particular, </a:t>
            </a:r>
            <a:r>
              <a:rPr lang="en-US" sz="2400">
                <a:latin typeface="Stratum2 Bold" pitchFamily="50"/>
                <a:hlinkClick r:id="rId5"/>
              </a:rPr>
              <a:t>dynamic content</a:t>
            </a:r>
            <a:r>
              <a:rPr lang="en-US" sz="2400">
                <a:latin typeface="Stratum2 Bold" pitchFamily="50"/>
              </a:rPr>
              <a:t> and </a:t>
            </a:r>
            <a:r>
              <a:rPr lang="en-US" sz="2400">
                <a:latin typeface="Stratum2 Bold" pitchFamily="50"/>
                <a:hlinkClick r:id="rId6"/>
              </a:rPr>
              <a:t>user interface components</a:t>
            </a:r>
            <a:r>
              <a:rPr lang="en-US" sz="2400">
                <a:latin typeface="Stratum2 Bold" pitchFamily="50"/>
              </a:rPr>
              <a:t> developed with </a:t>
            </a:r>
            <a:r>
              <a:rPr lang="en-US" sz="2400">
                <a:latin typeface="Stratum2 Bold" pitchFamily="50"/>
                <a:hlinkClick r:id="rId7"/>
              </a:rPr>
              <a:t>Ajax</a:t>
            </a:r>
            <a:r>
              <a:rPr lang="en-US" sz="2400">
                <a:latin typeface="Stratum2 Bold" pitchFamily="50"/>
              </a:rPr>
              <a:t>, </a:t>
            </a:r>
            <a:r>
              <a:rPr lang="en-US" sz="2400">
                <a:latin typeface="Stratum2 Bold" pitchFamily="50"/>
                <a:hlinkClick r:id="rId8"/>
              </a:rPr>
              <a:t>HTML</a:t>
            </a:r>
            <a:r>
              <a:rPr lang="en-US" sz="2400">
                <a:latin typeface="Stratum2 Bold" pitchFamily="50"/>
              </a:rPr>
              <a:t>, </a:t>
            </a:r>
            <a:r>
              <a:rPr lang="en-US" sz="2400">
                <a:latin typeface="Stratum2 Bold" pitchFamily="50"/>
                <a:hlinkClick r:id="rId9"/>
              </a:rPr>
              <a:t>JavaScript</a:t>
            </a:r>
            <a:r>
              <a:rPr lang="en-US" sz="2400">
                <a:latin typeface="Stratum2 Bold" pitchFamily="50"/>
              </a:rPr>
              <a:t> and related technologies.</a:t>
            </a:r>
          </a:p>
          <a:p>
            <a:pPr lvl="0">
              <a:lnSpc>
                <a:spcPct val="150000"/>
              </a:lnSpc>
            </a:pPr>
            <a:r>
              <a:rPr lang="en-US" sz="2400" i="1">
                <a:latin typeface="Stratum2 Bold" pitchFamily="50"/>
              </a:rPr>
              <a:t>- Wikipedia (</a:t>
            </a:r>
            <a:r>
              <a:rPr lang="en-US" sz="2400" i="1">
                <a:latin typeface="Stratum2 Bold" pitchFamily="50"/>
                <a:hlinkClick r:id="rId10"/>
              </a:rPr>
              <a:t>https://en.wikipedia.org/wiki/WAI-ARIA</a:t>
            </a:r>
            <a:r>
              <a:rPr lang="en-US" sz="2400" i="1">
                <a:latin typeface="Stratum2 Bold" pitchFamily="50"/>
              </a:rPr>
              <a:t>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idx="1"/>
          </p:nvPr>
        </p:nvSpPr>
        <p:spPr>
          <a:xfrm>
            <a:off x="1623242" y="2188442"/>
            <a:ext cx="6554876" cy="3205438"/>
          </a:xfrm>
        </p:spPr>
        <p:txBody>
          <a:bodyPr/>
          <a:lstStyle/>
          <a:p>
            <a:pPr lvl="0"/>
            <a:r>
              <a:rPr lang="en-US">
                <a:latin typeface="Stratum2 Bold" pitchFamily="50"/>
              </a:rPr>
              <a:t>aria-live = [off, polite, assertive, rude]</a:t>
            </a:r>
          </a:p>
          <a:p>
            <a:pPr lvl="0"/>
            <a:endParaRPr lang="en-US">
              <a:latin typeface="Stratum2 Bold" pitchFamily="50"/>
            </a:endParaRPr>
          </a:p>
          <a:p>
            <a:pPr lvl="0"/>
            <a:r>
              <a:rPr lang="en-US" b="1">
                <a:latin typeface="Stratum2 Bold" pitchFamily="50"/>
              </a:rPr>
              <a:t>aria-describedby = [element id]</a:t>
            </a:r>
          </a:p>
          <a:p>
            <a:pPr lvl="0"/>
            <a:endParaRPr lang="en-US" b="1">
              <a:latin typeface="Stratum2 Bold" pitchFamily="50"/>
            </a:endParaRPr>
          </a:p>
          <a:p>
            <a:pPr lvl="0"/>
            <a:r>
              <a:rPr lang="en-US" b="1">
                <a:latin typeface="Stratum2 Bold" pitchFamily="50"/>
              </a:rPr>
              <a:t>aria-labelledby = [element id]</a:t>
            </a:r>
          </a:p>
          <a:p>
            <a:pPr lvl="0"/>
            <a:endParaRPr lang="en-US">
              <a:latin typeface="Stratum2 Bold" pitchFamily="5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20" y="0"/>
            <a:ext cx="8423279" cy="75596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6" y="957962"/>
            <a:ext cx="10079641" cy="57020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20" y="0"/>
            <a:ext cx="8423279" cy="75596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83" y="0"/>
            <a:ext cx="8423279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95837" cy="68104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"/>
          <p:cNvSpPr/>
          <p:nvPr/>
        </p:nvSpPr>
        <p:spPr>
          <a:xfrm>
            <a:off x="7602120" y="760314"/>
            <a:ext cx="2785683" cy="6565675"/>
          </a:xfrm>
          <a:prstGeom prst="rect">
            <a:avLst/>
          </a:prstGeom>
          <a:solidFill>
            <a:srgbClr val="5B9BD5">
              <a:alpha val="40000"/>
            </a:srgbClr>
          </a:solidFill>
          <a:ln w="12600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40" y="0"/>
            <a:ext cx="8423279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95837" cy="68104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"/>
          <p:cNvSpPr/>
          <p:nvPr/>
        </p:nvSpPr>
        <p:spPr>
          <a:xfrm>
            <a:off x="4933444" y="3147117"/>
            <a:ext cx="6411599" cy="3019677"/>
          </a:xfrm>
          <a:prstGeom prst="rect">
            <a:avLst/>
          </a:prstGeom>
          <a:solidFill>
            <a:srgbClr val="5B9BD5">
              <a:alpha val="40000"/>
            </a:srgbClr>
          </a:solidFill>
          <a:ln w="12600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21" y="804242"/>
            <a:ext cx="9315001" cy="586836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715" y="-14401"/>
            <a:ext cx="2142722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396" y="0"/>
            <a:ext cx="1750317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521" y="0"/>
            <a:ext cx="1956596" cy="75596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6"/>
          <p:cNvSpPr txBox="1"/>
          <p:nvPr/>
        </p:nvSpPr>
        <p:spPr>
          <a:xfrm>
            <a:off x="108356" y="1175762"/>
            <a:ext cx="1575355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Chrome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Windows 10</a:t>
            </a:r>
          </a:p>
        </p:txBody>
      </p:sp>
      <p:sp>
        <p:nvSpPr>
          <p:cNvPr id="6" name="TextBox 7"/>
          <p:cNvSpPr txBox="1"/>
          <p:nvPr/>
        </p:nvSpPr>
        <p:spPr>
          <a:xfrm>
            <a:off x="3414598" y="1219315"/>
            <a:ext cx="1575355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Chrome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Yosemite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6822722" y="1219315"/>
            <a:ext cx="1310042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IE 11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Windows 10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18" y="952923"/>
            <a:ext cx="2790721" cy="24192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277" y="952923"/>
            <a:ext cx="3257641" cy="3990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5"/>
          <p:cNvSpPr txBox="1"/>
          <p:nvPr/>
        </p:nvSpPr>
        <p:spPr>
          <a:xfrm>
            <a:off x="6529318" y="6083640"/>
            <a:ext cx="1915201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Edge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Windows 10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1728718" y="6034317"/>
            <a:ext cx="1915201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Chrome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Windows 10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407877"/>
            <a:ext cx="3429000" cy="46004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915" y="370798"/>
            <a:ext cx="3325316" cy="591191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5"/>
          <p:cNvSpPr txBox="1"/>
          <p:nvPr/>
        </p:nvSpPr>
        <p:spPr>
          <a:xfrm>
            <a:off x="1357198" y="6425644"/>
            <a:ext cx="1915201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iPhone 6S Plus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iOS 9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6444362" y="6528239"/>
            <a:ext cx="2620441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HTC One M8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Android Marshmellow (6)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297"/>
            <a:ext cx="10058400" cy="173074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" y="4087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18" y="1111316"/>
            <a:ext cx="9373678" cy="468683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282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" y="12024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15" y="930603"/>
            <a:ext cx="10077483" cy="5698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161"/>
            <a:ext cx="3641396" cy="643932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676" y="-836996"/>
            <a:ext cx="4979520" cy="88055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9367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4678198" cy="31391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+ label ~ div.columns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overflow: hidden;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float: none;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position: absolute;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clip: rect(0,0,0,0);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width: 100%;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height: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margin: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padding: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4678198" cy="6232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If a region is not selected,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hide related countries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Microsoft YaHei" pitchFamily="2"/>
              <a:cs typeface="Arial" pitchFamily="34"/>
            </a:endParaRP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5018757" cy="6232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If a region is selected,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show related countries</a:t>
            </a: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5018757" cy="1477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:checked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+ label ~ div.columns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position: static;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height: auto;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479243" y="326523"/>
            <a:ext cx="7275597" cy="3384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 + label ~ div.columns { overflow: auto; }</a:t>
            </a: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55123" y="326523"/>
            <a:ext cx="9127796" cy="3384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input[type="radio"]:checked + label ~ div.columns { float: left; height: 384px; }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723</Words>
  <Application>Microsoft Office PowerPoint</Application>
  <PresentationFormat>Widescreen</PresentationFormat>
  <Paragraphs>210</Paragraphs>
  <Slides>84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4" baseType="lpstr">
      <vt:lpstr>Arial Unicode MS</vt:lpstr>
      <vt:lpstr>Microsoft YaHei</vt:lpstr>
      <vt:lpstr>Andale Sans UI</vt:lpstr>
      <vt:lpstr>Arial</vt:lpstr>
      <vt:lpstr>Calibri</vt:lpstr>
      <vt:lpstr>Lucida Sans</vt:lpstr>
      <vt:lpstr>Stratum2 Bold</vt:lpstr>
      <vt:lpstr>Tahoma</vt:lpstr>
      <vt:lpstr>Times New Roman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WAI-ARIA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Wilson</dc:creator>
  <cp:lastModifiedBy>Ivan Wilson</cp:lastModifiedBy>
  <cp:revision>129</cp:revision>
  <dcterms:created xsi:type="dcterms:W3CDTF">2009-04-16T11:32:32Z</dcterms:created>
  <dcterms:modified xsi:type="dcterms:W3CDTF">2016-10-05T21:15:14Z</dcterms:modified>
</cp:coreProperties>
</file>